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0"/>
  </p:notesMasterIdLst>
  <p:sldIdLst>
    <p:sldId id="260" r:id="rId2"/>
    <p:sldId id="258" r:id="rId3"/>
    <p:sldId id="259" r:id="rId4"/>
    <p:sldId id="257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52" y="30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9478D-709C-4913-9CD4-26E64B89B82B}" type="datetimeFigureOut">
              <a:rPr lang="de-DE" smtClean="0"/>
              <a:pPr/>
              <a:t>06.11.2025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4240F8-FC10-473A-8EEA-2960C0C648A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6974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7E6D9-C348-4605-B4A3-8F01253A9397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5071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PlanET_0440©A.Korehnke Kopie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8"/>
            <a:ext cx="12192000" cy="3360137"/>
          </a:xfrm>
          <a:prstGeom prst="rect">
            <a:avLst/>
          </a:prstGeom>
        </p:spPr>
      </p:pic>
      <p:sp>
        <p:nvSpPr>
          <p:cNvPr id="21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537215" y="2060848"/>
            <a:ext cx="10465164" cy="1439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3600" b="1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Titelmasterformat durch Klicken bearbeiten (Arial, 36, fett)</a:t>
            </a: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73"/>
            <a:ext cx="2279163" cy="1039803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93264" y="376446"/>
            <a:ext cx="9927205" cy="217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1435" tIns="25718" rIns="51435" bIns="25718" numCol="1" anchor="b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800" b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200" b="0" i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Qualifizierung im Schulungsverbund Biogas – Fachkunde sichere Instandhaltung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46903" y="188640"/>
            <a:ext cx="1016264" cy="58049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9" name="Bild 1" descr="PlanET_0440©A.Korehnke Kopie.jpg">
            <a:extLst>
              <a:ext uri="{FF2B5EF4-FFF2-40B4-BE49-F238E27FC236}">
                <a16:creationId xmlns:a16="http://schemas.microsoft.com/office/drawing/2014/main" id="{8A370F70-FCC7-4C3C-A150-203C78FDC5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4"/>
            <a:ext cx="12192000" cy="3360137"/>
          </a:xfrm>
          <a:prstGeom prst="rect">
            <a:avLst/>
          </a:prstGeom>
        </p:spPr>
      </p:pic>
      <p:pic>
        <p:nvPicPr>
          <p:cNvPr id="11" name="Bild 9">
            <a:extLst>
              <a:ext uri="{FF2B5EF4-FFF2-40B4-BE49-F238E27FC236}">
                <a16:creationId xmlns:a16="http://schemas.microsoft.com/office/drawing/2014/main" id="{102E7248-EF71-4530-B674-3FBE78B7D2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69"/>
            <a:ext cx="2279163" cy="1039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717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r>
              <a:rPr lang="de-DE"/>
              <a:t>Schulung 2023/2024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9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87108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Agenda (Arial, 28, fett)</a:t>
            </a:r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257175" indent="-257175">
              <a:buClr>
                <a:srgbClr val="007FAC"/>
              </a:buClr>
              <a:buFont typeface="+mj-lt"/>
              <a:buAutoNum type="arabicPeriod"/>
              <a:defRPr sz="2000" b="0" baseline="0">
                <a:solidFill>
                  <a:schemeClr val="accent4"/>
                </a:solidFill>
                <a:latin typeface="Arial" pitchFamily="34" charset="0"/>
                <a:cs typeface="Arial" pitchFamily="34" charset="0"/>
              </a:defRPr>
            </a:lvl1pPr>
            <a:lvl2pPr marL="417910" indent="-160735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642938" indent="-128588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900113" indent="-128588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 lang="de-DE" sz="2000" b="0" i="0" dirty="0" smtClean="0">
                <a:solidFill>
                  <a:srgbClr val="0082B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Aktuell zu behandelnder Punkt in normalem blau anzeigen……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16441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77507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  <a:ln/>
        </p:spPr>
        <p:txBody>
          <a:bodyPr/>
          <a:lstStyle>
            <a:lvl1pPr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2023/2024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sz="2000"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01811" indent="-201811">
              <a:buClrTx/>
              <a:buFont typeface="Arial" pitchFamily="34" charset="0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404516" indent="-202704">
              <a:buClrTx/>
              <a:buFont typeface="Symbol" pitchFamily="18" charset="2"/>
              <a:buChar char="-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606326" indent="-201811">
              <a:buClrTx/>
              <a:buFont typeface="Arial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2000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968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04245" y="1556792"/>
            <a:ext cx="3278155" cy="4536504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r>
              <a:rPr lang="de-DE"/>
              <a:t>Schulung 2023/2024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6" y="1556792"/>
            <a:ext cx="7679068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sz="2000"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01811" indent="-201811">
              <a:buClrTx/>
              <a:buFont typeface="Arial" pitchFamily="34" charset="0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404516" indent="-202704">
              <a:buClrTx/>
              <a:buFont typeface="Symbol" pitchFamily="18" charset="2"/>
              <a:buChar char="-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606326" indent="-201811">
              <a:buClrTx/>
              <a:buFont typeface="Arial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1125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77507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</p:spTree>
    <p:extLst>
      <p:ext uri="{BB962C8B-B14F-4D97-AF65-F5344CB8AC3E}">
        <p14:creationId xmlns:p14="http://schemas.microsoft.com/office/powerpoint/2010/main" val="369005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87108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  <a:ln/>
        </p:spPr>
        <p:txBody>
          <a:bodyPr/>
          <a:lstStyle>
            <a:lvl1pPr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2023/2024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150912" indent="-150912">
              <a:buClr>
                <a:srgbClr val="007FAC"/>
              </a:buClr>
              <a:buFont typeface="Arial" pitchFamily="34" charset="0"/>
              <a:buChar char="•"/>
              <a:defRPr sz="2000" b="0" baseline="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  <a:lvl2pPr marL="417910" indent="-160735">
              <a:buClrTx/>
              <a:buFont typeface="Arial"/>
              <a:buChar char="•"/>
              <a:defRPr sz="2000">
                <a:solidFill>
                  <a:schemeClr val="accent5"/>
                </a:solidFill>
                <a:latin typeface="Arial" pitchFamily="34" charset="0"/>
                <a:cs typeface="Arial" pitchFamily="34" charset="0"/>
              </a:defRPr>
            </a:lvl2pPr>
            <a:lvl3pPr marL="642938" indent="-128588">
              <a:buClrTx/>
              <a:buFont typeface="Arial"/>
              <a:buChar char="•"/>
              <a:defRPr sz="2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3pPr>
            <a:lvl4pPr marL="900113" indent="-128588">
              <a:buClrTx/>
              <a:buFont typeface="Arial"/>
              <a:buChar char="•"/>
              <a:defRPr sz="2000">
                <a:solidFill>
                  <a:schemeClr val="accent3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2000" b="0" i="0" baseline="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Farbauswahl ergibt sich aus folgenden Designfarben</a:t>
            </a:r>
          </a:p>
          <a:p>
            <a:pPr lvl="1"/>
            <a:r>
              <a:rPr lang="de-DE" dirty="0"/>
              <a:t>Farbe</a:t>
            </a:r>
          </a:p>
          <a:p>
            <a:pPr lvl="2"/>
            <a:r>
              <a:rPr lang="de-DE" dirty="0"/>
              <a:t>Farbe</a:t>
            </a:r>
          </a:p>
          <a:p>
            <a:pPr lvl="3"/>
            <a:r>
              <a:rPr lang="de-DE" dirty="0" err="1"/>
              <a:t>Frabe</a:t>
            </a:r>
            <a:endParaRPr lang="de-DE" dirty="0"/>
          </a:p>
          <a:p>
            <a:pPr lvl="4"/>
            <a:r>
              <a:rPr lang="de-DE" dirty="0"/>
              <a:t>Farbe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8666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025" baseline="0"/>
            </a:lvl1pPr>
          </a:lstStyle>
          <a:p>
            <a:r>
              <a:rPr lang="de-DE" dirty="0"/>
              <a:t>Titelmasterformat durch Klicken bearbeiten (Arial, 36, fett)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r>
              <a:rPr lang="de-DE"/>
              <a:t>Schulung 2023/2024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885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r>
              <a:rPr lang="de-DE"/>
              <a:t>Schulung 2023/2024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9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9273BF1-B3F7-4B62-B1A9-23919B7EA455}"/>
              </a:ext>
            </a:extLst>
          </p:cNvPr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BF6D4B4-A509-430A-956E-5DDAC46803D2}"/>
              </a:ext>
            </a:extLst>
          </p:cNvPr>
          <p:cNvSpPr/>
          <p:nvPr/>
        </p:nvSpPr>
        <p:spPr bwMode="auto">
          <a:xfrm>
            <a:off x="529166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203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373" y="6400800"/>
            <a:ext cx="407055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7FA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2023/2024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64352" y="64008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1427" y="1844824"/>
            <a:ext cx="10559999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 Vortrag (Arial, 36)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0777390" y="184212"/>
            <a:ext cx="1223268" cy="6525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014866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25" b="0" i="0" baseline="0">
          <a:solidFill>
            <a:srgbClr val="0082B0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5pPr>
      <a:lvl6pPr marL="25717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6pPr>
      <a:lvl7pPr marL="51435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7pPr>
      <a:lvl8pPr marL="77152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8pPr>
      <a:lvl9pPr marL="102870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None/>
        <a:defRPr sz="1125" b="1" i="0">
          <a:solidFill>
            <a:srgbClr val="007FAC"/>
          </a:solidFill>
          <a:latin typeface="+mj-lt"/>
          <a:ea typeface="+mn-ea"/>
          <a:cs typeface="TradeGothic BoldTwo"/>
        </a:defRPr>
      </a:lvl1pPr>
      <a:lvl2pPr marL="417910" indent="-160735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pitchFamily="1" charset="0"/>
        <a:buChar char="•"/>
        <a:defRPr lang="de-DE" sz="900" b="0" dirty="0">
          <a:solidFill>
            <a:schemeClr val="accent2"/>
          </a:solidFill>
          <a:latin typeface="Arial Narrow"/>
          <a:ea typeface="+mn-ea"/>
          <a:cs typeface="Arial Narrow"/>
        </a:defRPr>
      </a:lvl2pPr>
      <a:lvl3pPr marL="642938" indent="-12858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900">
          <a:solidFill>
            <a:srgbClr val="004575"/>
          </a:solidFill>
          <a:latin typeface="Arial Narrow"/>
          <a:ea typeface="+mn-ea"/>
          <a:cs typeface="Arial Narrow"/>
        </a:defRPr>
      </a:lvl3pPr>
      <a:lvl4pPr marL="900113" indent="-1285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125">
          <a:solidFill>
            <a:schemeClr val="accent2"/>
          </a:solidFill>
          <a:latin typeface="Arial Narrow"/>
          <a:ea typeface="+mn-ea"/>
          <a:cs typeface="Arial Narrow"/>
        </a:defRPr>
      </a:lvl4pPr>
      <a:lvl5pPr marL="1157288" indent="-128588" algn="l" rtl="0" eaLnBrk="1" fontAlgn="base" hangingPunct="1">
        <a:spcBef>
          <a:spcPct val="20000"/>
        </a:spcBef>
        <a:spcAft>
          <a:spcPct val="0"/>
        </a:spcAft>
        <a:buChar char="»"/>
        <a:defRPr sz="1125">
          <a:solidFill>
            <a:schemeClr val="bg2"/>
          </a:solidFill>
          <a:latin typeface="Arial Narrow"/>
          <a:ea typeface="+mn-ea"/>
          <a:cs typeface="Arial Narrow"/>
        </a:defRPr>
      </a:lvl5pPr>
      <a:lvl6pPr marL="1414463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6pPr>
      <a:lvl7pPr marL="1671638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7pPr>
      <a:lvl8pPr marL="1928813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8pPr>
      <a:lvl9pPr marL="2185988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1B3D82-703B-A3A4-1AEF-72B11973B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Informationen zum Kenntnisnachweis</a:t>
            </a:r>
          </a:p>
        </p:txBody>
      </p:sp>
    </p:spTree>
    <p:extLst>
      <p:ext uri="{BB962C8B-B14F-4D97-AF65-F5344CB8AC3E}">
        <p14:creationId xmlns:p14="http://schemas.microsoft.com/office/powerpoint/2010/main" val="2428005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DC173CA-43FE-F4EE-5C11-E780C9592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2023/2024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84C51C62-8346-29F2-5C8B-33EA2BB4B9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BDC563-8A2B-425D-89BB-A5024F60B969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ABB82027-3E2F-F821-2C40-9B6EAAB31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Wichtige Hinweise zum Kenntnisnachweis</a:t>
            </a:r>
            <a:endParaRPr lang="de-DE" sz="2800" dirty="0">
              <a:solidFill>
                <a:schemeClr val="accent5"/>
              </a:solidFill>
            </a:endParaRP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959D2D3-A4D4-E9D3-3F99-5F647210E5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9168" y="1556792"/>
            <a:ext cx="11399480" cy="453650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accent1"/>
                </a:solidFill>
              </a:rPr>
              <a:t>Der Kenntnisnachweis dauert </a:t>
            </a:r>
            <a:r>
              <a:rPr lang="de-DE" dirty="0">
                <a:solidFill>
                  <a:schemeClr val="accent5"/>
                </a:solidFill>
              </a:rPr>
              <a:t>30 Minuten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accent1"/>
                </a:solidFill>
              </a:rPr>
              <a:t>Für ein Bestehen sind </a:t>
            </a:r>
            <a:r>
              <a:rPr lang="de-DE" dirty="0">
                <a:solidFill>
                  <a:schemeClr val="accent5"/>
                </a:solidFill>
              </a:rPr>
              <a:t>50 %</a:t>
            </a:r>
            <a:r>
              <a:rPr lang="de-DE" dirty="0">
                <a:solidFill>
                  <a:schemeClr val="accent1"/>
                </a:solidFill>
              </a:rPr>
              <a:t> der Gesamtpunktzahl erforderlich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accent1"/>
                </a:solidFill>
              </a:rPr>
              <a:t>Geburtsdatum- und Ort sind für das Zertifikat erforderlich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accent1"/>
                </a:solidFill>
              </a:rPr>
              <a:t>Bitte immer die </a:t>
            </a:r>
            <a:r>
              <a:rPr lang="de-DE" dirty="0">
                <a:solidFill>
                  <a:schemeClr val="accent5"/>
                </a:solidFill>
              </a:rPr>
              <a:t>Versandadresse</a:t>
            </a:r>
            <a:r>
              <a:rPr lang="de-DE" dirty="0">
                <a:solidFill>
                  <a:schemeClr val="accent1"/>
                </a:solidFill>
              </a:rPr>
              <a:t> für des Zertifikat angeben</a:t>
            </a:r>
          </a:p>
          <a:p>
            <a:pPr>
              <a:buFont typeface="Arial" panose="020B0604020202020204" pitchFamily="34" charset="0"/>
              <a:buChar char="•"/>
            </a:pPr>
            <a:endParaRPr lang="de-DE" dirty="0">
              <a:solidFill>
                <a:schemeClr val="accent1"/>
              </a:solidFill>
            </a:endParaRPr>
          </a:p>
          <a:p>
            <a:pPr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de-DE" sz="1600" u="sng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Wichtiger Hinweise zur </a:t>
            </a:r>
            <a:r>
              <a:rPr lang="de-DE" sz="1600" u="sng" dirty="0">
                <a:solidFill>
                  <a:schemeClr val="accent5"/>
                </a:solidFill>
              </a:rPr>
              <a:t>Angabe der Mailadresse: </a:t>
            </a:r>
          </a:p>
          <a:p>
            <a:pPr lvl="1"/>
            <a:r>
              <a:rPr lang="de-DE" sz="1450" u="sng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Eine E-Mailadresse darf nicht von mehreren Personen in einer Prüfung verwendet werden! Nutzen Sie</a:t>
            </a:r>
            <a:r>
              <a:rPr lang="de-DE" sz="1450" b="1" u="sng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eine persönliche E-Mail-Adresse</a:t>
            </a:r>
            <a:r>
              <a:rPr lang="de-DE" sz="1450" u="sng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Sonst kann die Prüfung nicht der Person zugeordnet werden und es kann kein Zertifikat ausgestellt werden!!!</a:t>
            </a:r>
          </a:p>
          <a:p>
            <a:pPr lvl="1"/>
            <a:r>
              <a:rPr lang="de-DE" sz="1450" u="sng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Keine Leerzeichen! </a:t>
            </a:r>
          </a:p>
          <a:p>
            <a:pPr lvl="1"/>
            <a:endParaRPr lang="de-DE" sz="145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Clr>
                <a:srgbClr val="007FAC"/>
              </a:buClr>
            </a:pPr>
            <a:r>
              <a:rPr lang="de-DE" sz="1500" u="sng" dirty="0">
                <a:solidFill>
                  <a:schemeClr val="accent1"/>
                </a:solidFill>
              </a:rPr>
              <a:t>Nur für Betreiberqualifikation</a:t>
            </a:r>
            <a:r>
              <a:rPr lang="de-DE" sz="1500" dirty="0">
                <a:solidFill>
                  <a:schemeClr val="accent1"/>
                </a:solidFill>
              </a:rPr>
              <a:t>: Alle die ein Anlagenschild Sicherheit haben möchten, kreuzen dies bitte an</a:t>
            </a:r>
            <a:endParaRPr lang="de-DE" dirty="0">
              <a:solidFill>
                <a:schemeClr val="accent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de-DE" dirty="0">
              <a:solidFill>
                <a:schemeClr val="accent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accent1"/>
                </a:solidFill>
              </a:rPr>
              <a:t>Hilfsmittel: </a:t>
            </a:r>
            <a:r>
              <a:rPr lang="de-DE" dirty="0">
                <a:solidFill>
                  <a:schemeClr val="accent5"/>
                </a:solidFill>
              </a:rPr>
              <a:t>Keine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accent5"/>
                </a:solidFill>
              </a:rPr>
              <a:t>Keine Gruppenarbeit    </a:t>
            </a:r>
            <a:r>
              <a:rPr lang="de-DE" dirty="0">
                <a:solidFill>
                  <a:schemeClr val="accent1"/>
                </a:solidFill>
              </a:rPr>
              <a:t>         </a:t>
            </a:r>
          </a:p>
          <a:p>
            <a:pPr>
              <a:buFont typeface="Arial" panose="020B0604020202020204" pitchFamily="34" charset="0"/>
              <a:buChar char="•"/>
            </a:pPr>
            <a:endParaRPr lang="de-DE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de-DE" dirty="0">
                <a:solidFill>
                  <a:schemeClr val="accent1"/>
                </a:solidFill>
              </a:rPr>
              <a:t>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64985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47C63AB-7943-FD92-A98B-B5BF814938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051"/>
          <a:stretch/>
        </p:blipFill>
        <p:spPr>
          <a:xfrm>
            <a:off x="8904312" y="76589"/>
            <a:ext cx="3298135" cy="6781411"/>
          </a:xfrm>
          <a:prstGeom prst="rect">
            <a:avLst/>
          </a:prstGeom>
        </p:spPr>
      </p:pic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FAFBF84-31D1-9D6A-F439-35F83BF4F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2023/2024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89A5845-3447-67E1-D95F-4C35F7BF56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BDC563-8A2B-425D-89BB-A5024F60B969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059F2AC-1ADE-5508-DFEF-6B8697D68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Kenntnisnachweis </a:t>
            </a:r>
            <a:r>
              <a:rPr lang="de-DE" sz="2800" dirty="0">
                <a:solidFill>
                  <a:schemeClr val="accent5"/>
                </a:solidFill>
              </a:rPr>
              <a:t>digital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51A07158-72C9-05BD-A039-90609F2DE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66" y="1978180"/>
            <a:ext cx="5986434" cy="483519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4" name="Ellipse 13">
            <a:extLst>
              <a:ext uri="{FF2B5EF4-FFF2-40B4-BE49-F238E27FC236}">
                <a16:creationId xmlns:a16="http://schemas.microsoft.com/office/drawing/2014/main" id="{8E659334-1199-808C-21CD-C934E494A2A9}"/>
              </a:ext>
            </a:extLst>
          </p:cNvPr>
          <p:cNvSpPr/>
          <p:nvPr/>
        </p:nvSpPr>
        <p:spPr bwMode="auto">
          <a:xfrm>
            <a:off x="4651238" y="2027749"/>
            <a:ext cx="1728192" cy="504056"/>
          </a:xfrm>
          <a:prstGeom prst="ellipse">
            <a:avLst/>
          </a:prstGeom>
          <a:noFill/>
          <a:ln w="2857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 w="38100">
                <a:solidFill>
                  <a:schemeClr val="tx1"/>
                </a:solidFill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254C1E2D-69D3-F42D-901C-0E23B0612FAD}"/>
              </a:ext>
            </a:extLst>
          </p:cNvPr>
          <p:cNvSpPr/>
          <p:nvPr/>
        </p:nvSpPr>
        <p:spPr bwMode="auto">
          <a:xfrm>
            <a:off x="9020829" y="6400800"/>
            <a:ext cx="1134595" cy="457201"/>
          </a:xfrm>
          <a:prstGeom prst="ellipse">
            <a:avLst/>
          </a:prstGeom>
          <a:noFill/>
          <a:ln w="2857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 w="38100">
                <a:solidFill>
                  <a:schemeClr val="tx1"/>
                </a:solidFill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4764769-9990-2D74-5D41-908F3427AC5C}"/>
              </a:ext>
            </a:extLst>
          </p:cNvPr>
          <p:cNvSpPr txBox="1"/>
          <p:nvPr/>
        </p:nvSpPr>
        <p:spPr>
          <a:xfrm>
            <a:off x="21898" y="1613148"/>
            <a:ext cx="16063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rgbClr val="0082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Deckblatt 1:</a:t>
            </a:r>
          </a:p>
        </p:txBody>
      </p: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0727B41F-34EA-22C9-ED8F-41215A36D68A}"/>
              </a:ext>
            </a:extLst>
          </p:cNvPr>
          <p:cNvCxnSpPr>
            <a:cxnSpLocks/>
          </p:cNvCxnSpPr>
          <p:nvPr/>
        </p:nvCxnSpPr>
        <p:spPr bwMode="auto">
          <a:xfrm>
            <a:off x="8112224" y="2420888"/>
            <a:ext cx="955504" cy="28803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D45FEA0B-6C0A-3060-60FB-75782DC727B0}"/>
              </a:ext>
            </a:extLst>
          </p:cNvPr>
          <p:cNvCxnSpPr>
            <a:cxnSpLocks/>
          </p:cNvCxnSpPr>
          <p:nvPr/>
        </p:nvCxnSpPr>
        <p:spPr bwMode="auto">
          <a:xfrm>
            <a:off x="8784299" y="5085184"/>
            <a:ext cx="236530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9" name="Textfeld 18">
            <a:extLst>
              <a:ext uri="{FF2B5EF4-FFF2-40B4-BE49-F238E27FC236}">
                <a16:creationId xmlns:a16="http://schemas.microsoft.com/office/drawing/2014/main" id="{81EBC34D-EB0D-5064-5BD8-050501793B69}"/>
              </a:ext>
            </a:extLst>
          </p:cNvPr>
          <p:cNvSpPr txBox="1"/>
          <p:nvPr/>
        </p:nvSpPr>
        <p:spPr>
          <a:xfrm>
            <a:off x="5087887" y="192703"/>
            <a:ext cx="4032449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rgbClr val="0082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Deckblatt 2: Teilnehmerdaten</a:t>
            </a:r>
            <a:endParaRPr lang="de-DE" sz="10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solidFill>
                  <a:srgbClr val="0082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1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Individuelle E-Mail-Adresse!</a:t>
            </a:r>
          </a:p>
          <a:p>
            <a:r>
              <a:rPr lang="de-DE" sz="1400" dirty="0">
                <a:solidFill>
                  <a:srgbClr val="0082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de-DE" sz="1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Ohne Leerzeichen am Anfang oder Ende!</a:t>
            </a: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solidFill>
                  <a:srgbClr val="0082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  Versandadresse Zertifikat!</a:t>
            </a: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solidFill>
                  <a:srgbClr val="0082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Nur wenn Sie hier eine </a:t>
            </a:r>
          </a:p>
          <a:p>
            <a:r>
              <a:rPr lang="de-DE" sz="1400" dirty="0">
                <a:solidFill>
                  <a:srgbClr val="0082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Angabe machen, wird für diesen 	    Zweck Ihre E-Mail-Adresse 	    	    verwendet!</a:t>
            </a: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026C652B-4DFB-3EEF-45A3-C448ADA03A77}"/>
              </a:ext>
            </a:extLst>
          </p:cNvPr>
          <p:cNvCxnSpPr>
            <a:cxnSpLocks/>
          </p:cNvCxnSpPr>
          <p:nvPr/>
        </p:nvCxnSpPr>
        <p:spPr bwMode="auto">
          <a:xfrm flipV="1">
            <a:off x="8400258" y="908720"/>
            <a:ext cx="667470" cy="14401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885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BB8C4410-7CE3-443E-A648-F78043A0E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de-DE"/>
              <a:t>Schulung 2023/2024</a:t>
            </a: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02310EAB-DFAE-46AC-9335-FC463B2660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DABDC563-8A2B-425D-89BB-A5024F60B969}" type="slidenum">
              <a:rPr lang="de-DE" smtClean="0"/>
              <a:pPr>
                <a:spcAft>
                  <a:spcPts val="600"/>
                </a:spcAft>
              </a:pPr>
              <a:t>4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wrap="square" anchor="ctr">
            <a:normAutofit/>
          </a:bodyPr>
          <a:lstStyle/>
          <a:p>
            <a:r>
              <a:rPr lang="de-DE" sz="2800" dirty="0"/>
              <a:t>Informationen zum Kenntnisnachweis</a:t>
            </a:r>
            <a:endParaRPr lang="de-DE" sz="2000" dirty="0">
              <a:solidFill>
                <a:schemeClr val="accent2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529167" y="1268760"/>
            <a:ext cx="11039441" cy="536064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Beispiel: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r>
              <a:rPr lang="de-DE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Biogasanlagen, die nach dem Bundes-Immissionsschutzgesetz genehmigt wurden…</a:t>
            </a:r>
            <a:endParaRPr lang="de-DE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de-DE" sz="1600" i="1" dirty="0"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(Bitte kreuzen Sie </a:t>
            </a:r>
            <a:r>
              <a:rPr lang="de-DE" sz="1600" b="1" i="1" dirty="0"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die</a:t>
            </a:r>
            <a:r>
              <a:rPr lang="de-DE" sz="1600" i="1" dirty="0"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 richtige Antwort an)</a:t>
            </a:r>
          </a:p>
          <a:p>
            <a:pPr marL="0" indent="0" algn="l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de-DE" sz="1600" dirty="0">
              <a:effectLst/>
              <a:latin typeface="Arial" panose="020B060402020202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"/>
            </a:pPr>
            <a:r>
              <a:rPr lang="de-DE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…haben Bestandsschutz für immer</a:t>
            </a:r>
            <a:endParaRPr lang="de-DE" sz="1600" dirty="0">
              <a:effectLst/>
              <a:latin typeface="Arial" panose="020B060402020202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"/>
            </a:pPr>
            <a:r>
              <a:rPr lang="de-DE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…müssen nur bei gravierenden Mängeln auf den aktuellen Stand der Technik nachgerüstet werden</a:t>
            </a:r>
            <a:endParaRPr lang="de-DE" sz="1600" dirty="0">
              <a:effectLst/>
              <a:latin typeface="Arial" panose="020B060402020202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"/>
            </a:pPr>
            <a:r>
              <a:rPr lang="de-DE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…müssen dynamisch auf dem aktuellen Stand der Technik gehalten werden	</a:t>
            </a:r>
          </a:p>
          <a:p>
            <a:pPr marL="342900" lvl="0" indent="-342900" algn="l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"/>
            </a:pPr>
            <a:r>
              <a:rPr lang="de-DE" sz="1600" dirty="0">
                <a:ea typeface="Calibri" panose="020F0502020204030204" pitchFamily="34" charset="0"/>
              </a:rPr>
              <a:t>…müssen ständig neu genehmigt werden</a:t>
            </a:r>
            <a:r>
              <a:rPr lang="de-DE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lang="de-DE" sz="1600" dirty="0"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marL="0" lvl="0" indent="0" algn="l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de-DE" sz="1600" dirty="0">
                <a:effectLst/>
                <a:latin typeface="Arial" panose="020B0604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										</a:t>
            </a:r>
            <a:r>
              <a:rPr lang="it-IT" sz="1600" dirty="0"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Punkte: 2</a:t>
            </a:r>
          </a:p>
          <a:p>
            <a:pPr marL="0" lvl="0" indent="0" algn="l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de-DE" sz="1600" dirty="0">
              <a:solidFill>
                <a:schemeClr val="accent1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Es ist immer angegeben </a:t>
            </a:r>
            <a:r>
              <a:rPr lang="de-DE" sz="1600" dirty="0">
                <a:solidFill>
                  <a:schemeClr val="accent5"/>
                </a:solidFill>
              </a:rPr>
              <a:t>wie viele Antworten richtig </a:t>
            </a:r>
            <a:r>
              <a:rPr lang="de-DE" sz="1600" dirty="0">
                <a:solidFill>
                  <a:schemeClr val="accent1"/>
                </a:solidFill>
              </a:rPr>
              <a:t>sind! Nicht mehr oder weniger ankreuzen!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Es sind </a:t>
            </a:r>
            <a:r>
              <a:rPr lang="de-DE" sz="1600" dirty="0">
                <a:solidFill>
                  <a:schemeClr val="accent5"/>
                </a:solidFill>
              </a:rPr>
              <a:t>20 Fragen</a:t>
            </a:r>
            <a:r>
              <a:rPr lang="de-DE" sz="1600" dirty="0">
                <a:solidFill>
                  <a:schemeClr val="accent1"/>
                </a:solidFill>
              </a:rPr>
              <a:t>! Bitte keine Fragen auslassen!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Bei dem </a:t>
            </a:r>
            <a:r>
              <a:rPr lang="de-DE" sz="1600" u="sng" dirty="0">
                <a:solidFill>
                  <a:schemeClr val="accent5"/>
                </a:solidFill>
              </a:rPr>
              <a:t>digitalen</a:t>
            </a:r>
            <a:r>
              <a:rPr lang="de-DE" sz="1600" dirty="0">
                <a:solidFill>
                  <a:schemeClr val="accent1"/>
                </a:solidFill>
              </a:rPr>
              <a:t> Kenntnisnachweis erfahren Sie sofort, </a:t>
            </a:r>
            <a:r>
              <a:rPr lang="de-DE" sz="1600" dirty="0">
                <a:solidFill>
                  <a:schemeClr val="accent5"/>
                </a:solidFill>
              </a:rPr>
              <a:t>ob Sie bestanden haben</a:t>
            </a:r>
            <a:r>
              <a:rPr lang="de-DE" sz="1600" dirty="0">
                <a:solidFill>
                  <a:schemeClr val="accent1"/>
                </a:solidFill>
              </a:rPr>
              <a:t> und Sie können gleich sehen was richtig und falsch war. Alle Teilnehmenden des </a:t>
            </a:r>
            <a:r>
              <a:rPr lang="de-DE" sz="1600" dirty="0">
                <a:solidFill>
                  <a:schemeClr val="accent5"/>
                </a:solidFill>
              </a:rPr>
              <a:t>schriftlichen</a:t>
            </a:r>
            <a:r>
              <a:rPr lang="de-DE" sz="1600" dirty="0">
                <a:solidFill>
                  <a:schemeClr val="accent1"/>
                </a:solidFill>
              </a:rPr>
              <a:t> Kenntnisnachweises bleiben nach der Prüfung noch kurz vor Ort und gehen mit dem Schulungsleiter die Lösung durch.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530225" algn="l"/>
              </a:tabLst>
            </a:pPr>
            <a:endParaRPr lang="de-DE" sz="1600" dirty="0">
              <a:solidFill>
                <a:schemeClr val="accent1"/>
              </a:solidFill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endParaRPr lang="de-DE" sz="1600" dirty="0">
              <a:solidFill>
                <a:schemeClr val="accent1"/>
              </a:solidFill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B50F311-1548-215B-A7E7-B9AD7189E084}"/>
              </a:ext>
            </a:extLst>
          </p:cNvPr>
          <p:cNvSpPr/>
          <p:nvPr/>
        </p:nvSpPr>
        <p:spPr bwMode="auto">
          <a:xfrm>
            <a:off x="2254703" y="1965468"/>
            <a:ext cx="360040" cy="385192"/>
          </a:xfrm>
          <a:prstGeom prst="ellipse">
            <a:avLst/>
          </a:prstGeom>
          <a:noFill/>
          <a:ln w="2857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 w="38100">
                <a:solidFill>
                  <a:schemeClr val="tx1"/>
                </a:solidFill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D63B9C3-D7B1-3294-E417-0CD7ED94F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2023/2024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EF2EDCD-EB45-4503-A4B3-993C9DA9ED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BDC563-8A2B-425D-89BB-A5024F60B969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C441E28-C007-2E47-6C40-0F74305ED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QR-Code für den digitalen Kenntnisnachweis 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C2BD882-DDD1-5C6F-2445-B0FABC33F3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9167" y="1556792"/>
            <a:ext cx="11327473" cy="4536504"/>
          </a:xfrm>
        </p:spPr>
        <p:txBody>
          <a:bodyPr/>
          <a:lstStyle/>
          <a:p>
            <a:r>
              <a:rPr lang="de-DE" dirty="0">
                <a:solidFill>
                  <a:schemeClr val="accent1"/>
                </a:solidFill>
              </a:rPr>
              <a:t>Kamera am Handy anschalten, dann</a:t>
            </a:r>
          </a:p>
          <a:p>
            <a:r>
              <a:rPr lang="de-DE" dirty="0">
                <a:solidFill>
                  <a:schemeClr val="accent1"/>
                </a:solidFill>
              </a:rPr>
              <a:t>Kamera auf QR-Code halten, dann</a:t>
            </a:r>
          </a:p>
          <a:p>
            <a:r>
              <a:rPr lang="de-DE" dirty="0">
                <a:solidFill>
                  <a:schemeClr val="accent1"/>
                </a:solidFill>
              </a:rPr>
              <a:t>Fragt die Kamera an, ob auf die Website gewechselt werden soll </a:t>
            </a:r>
            <a:r>
              <a:rPr lang="de-DE" dirty="0">
                <a:solidFill>
                  <a:schemeClr val="accent1"/>
                </a:solidFill>
                <a:sym typeface="Wingdings" panose="05000000000000000000" pitchFamily="2" charset="2"/>
              </a:rPr>
              <a:t> auf die Anzeige tippen und es erscheint das erste Deckblatt</a:t>
            </a:r>
          </a:p>
          <a:p>
            <a:r>
              <a:rPr lang="de-DE" u="sng" dirty="0">
                <a:solidFill>
                  <a:schemeClr val="accent5"/>
                </a:solidFill>
                <a:sym typeface="Wingdings" panose="05000000000000000000" pitchFamily="2" charset="2"/>
              </a:rPr>
              <a:t>O</a:t>
            </a:r>
            <a:r>
              <a:rPr lang="de-DE" u="sng" dirty="0">
                <a:solidFill>
                  <a:schemeClr val="accent5"/>
                </a:solidFill>
              </a:rPr>
              <a:t>der</a:t>
            </a:r>
            <a:r>
              <a:rPr lang="de-DE" dirty="0">
                <a:solidFill>
                  <a:schemeClr val="accent1"/>
                </a:solidFill>
              </a:rPr>
              <a:t> bei Onlineprüfungen einfach dem Link im Chat folgen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				   Hier QR-Code einfügen: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7" name="Grafik 6" descr="QR-Code mit einfarbiger Füllung">
            <a:extLst>
              <a:ext uri="{FF2B5EF4-FFF2-40B4-BE49-F238E27FC236}">
                <a16:creationId xmlns:a16="http://schemas.microsoft.com/office/drawing/2014/main" id="{DB3018E8-FD67-BB47-ED96-48F54E888F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78503" y="436422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12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DB2CF51-EF7E-B1CC-CBC5-035F03A92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2023/2024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26F7E3B-86FB-3A01-5C75-8643241B1A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BDC563-8A2B-425D-89BB-A5024F60B969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6981C76-A41E-C396-FECA-41914CFD7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QR-Code für den digitalen Feed Back Bogen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3BFAE21-010B-7E09-8E9C-8621105D08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				Hier QR-Code einfügen:</a:t>
            </a:r>
          </a:p>
        </p:txBody>
      </p:sp>
      <p:pic>
        <p:nvPicPr>
          <p:cNvPr id="6" name="Grafik 5" descr="QR-Code mit einfarbiger Füllung">
            <a:extLst>
              <a:ext uri="{FF2B5EF4-FFF2-40B4-BE49-F238E27FC236}">
                <a16:creationId xmlns:a16="http://schemas.microsoft.com/office/drawing/2014/main" id="{2E6BB405-3F08-D1F4-0F23-6266A1C49F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81600" y="227687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228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94E1669-C968-6FBD-3AE8-C0D80582B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2023/2024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890A7E2-D5D4-CB64-50C5-38DC4ACA4B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BDC563-8A2B-425D-89BB-A5024F60B969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B1D2B1A-88B4-B90B-729C-61C3B9C4E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Besprechung Kenntnisnachweis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79178B9-0BCC-4DB6-13F1-56F587009E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sz="2400" dirty="0">
                <a:solidFill>
                  <a:schemeClr val="accent1"/>
                </a:solidFill>
              </a:rPr>
              <a:t>Besprechung der Ergebnisse des Kenntnisnachweises mit den Teilnehmenden, die diesen</a:t>
            </a:r>
            <a:r>
              <a:rPr lang="de-DE" sz="2400" dirty="0">
                <a:solidFill>
                  <a:schemeClr val="accent5"/>
                </a:solidFill>
              </a:rPr>
              <a:t> schriftlich </a:t>
            </a:r>
            <a:r>
              <a:rPr lang="de-DE" sz="2400" dirty="0">
                <a:solidFill>
                  <a:schemeClr val="accent1"/>
                </a:solidFill>
              </a:rPr>
              <a:t>durchgeführt haben.</a:t>
            </a:r>
          </a:p>
        </p:txBody>
      </p:sp>
    </p:spTree>
    <p:extLst>
      <p:ext uri="{BB962C8B-B14F-4D97-AF65-F5344CB8AC3E}">
        <p14:creationId xmlns:p14="http://schemas.microsoft.com/office/powerpoint/2010/main" val="490984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455DF85-9338-A603-9FB1-961C5A969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2023/2024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1545C5E-D945-B189-62F7-0F61449FFF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BDC563-8A2B-425D-89BB-A5024F60B969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5CE4944-868D-91CF-4B02-6542B757BA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9167" y="620688"/>
            <a:ext cx="11178119" cy="5472608"/>
          </a:xfrm>
        </p:spPr>
        <p:txBody>
          <a:bodyPr/>
          <a:lstStyle/>
          <a:p>
            <a:pPr marL="0" indent="0" algn="ctr">
              <a:buNone/>
            </a:pPr>
            <a:r>
              <a:rPr lang="de-DE" sz="3600" dirty="0">
                <a:solidFill>
                  <a:schemeClr val="accent1"/>
                </a:solidFill>
              </a:rPr>
              <a:t>Herzlichen Dank und eine gute Heimreise, </a:t>
            </a:r>
          </a:p>
          <a:p>
            <a:pPr marL="0" indent="0" algn="ctr">
              <a:buNone/>
            </a:pPr>
            <a:r>
              <a:rPr lang="de-DE" sz="3200" dirty="0">
                <a:solidFill>
                  <a:schemeClr val="accent1"/>
                </a:solidFill>
              </a:rPr>
              <a:t>Ihr</a:t>
            </a:r>
          </a:p>
          <a:p>
            <a:pPr marL="0" indent="0" algn="ctr">
              <a:buNone/>
            </a:pPr>
            <a:r>
              <a:rPr lang="de-DE" sz="3200" dirty="0">
                <a:solidFill>
                  <a:schemeClr val="accent1"/>
                </a:solidFill>
              </a:rPr>
              <a:t>Schulungsverbund Biogas TEAM!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9A0F07A-F284-7A22-A6C4-D298D7754FF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9" t="1053" b="926"/>
          <a:stretch/>
        </p:blipFill>
        <p:spPr>
          <a:xfrm>
            <a:off x="3407703" y="3082565"/>
            <a:ext cx="5080200" cy="281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226444"/>
      </p:ext>
    </p:extLst>
  </p:cSld>
  <p:clrMapOvr>
    <a:masterClrMapping/>
  </p:clrMapOvr>
</p:sld>
</file>

<file path=ppt/theme/theme1.xml><?xml version="1.0" encoding="utf-8"?>
<a:theme xmlns:a="http://schemas.openxmlformats.org/drawingml/2006/main" name="1_Folienmaster">
  <a:themeElements>
    <a:clrScheme name="FvB">
      <a:dk1>
        <a:srgbClr val="0082B0"/>
      </a:dk1>
      <a:lt1>
        <a:sysClr val="window" lastClr="FFFFFF"/>
      </a:lt1>
      <a:dk2>
        <a:srgbClr val="003399"/>
      </a:dk2>
      <a:lt2>
        <a:srgbClr val="F8F8F8"/>
      </a:lt2>
      <a:accent1>
        <a:srgbClr val="0082B0"/>
      </a:accent1>
      <a:accent2>
        <a:srgbClr val="FF6600"/>
      </a:accent2>
      <a:accent3>
        <a:srgbClr val="849E00"/>
      </a:accent3>
      <a:accent4>
        <a:srgbClr val="7F7F7F"/>
      </a:accent4>
      <a:accent5>
        <a:srgbClr val="C40823"/>
      </a:accent5>
      <a:accent6>
        <a:srgbClr val="FFFF00"/>
      </a:accent6>
      <a:hlink>
        <a:srgbClr val="0000FF"/>
      </a:hlink>
      <a:folHlink>
        <a:srgbClr val="800080"/>
      </a:folHlink>
    </a:clrScheme>
    <a:fontScheme name="Benutzerdefiniert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rgbClr val="0082B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0082B0"/>
            </a:solidFill>
            <a:effectLst/>
            <a:latin typeface="+mn-lt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dirty="0" err="1" smtClean="0">
            <a:solidFill>
              <a:srgbClr val="0082B0"/>
            </a:solidFill>
            <a:latin typeface="+mn-lt"/>
          </a:defRPr>
        </a:defPPr>
      </a:lstStyle>
    </a:tx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olienmaster" id="{ABE4170C-ECBB-4C12-9CDB-1438AA076A2B}" vid="{E59A8CF6-1544-412F-BD41-23A8175CDA0C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Folienmaster</Template>
  <TotalTime>0</TotalTime>
  <Words>427</Words>
  <Application>Microsoft Office PowerPoint</Application>
  <PresentationFormat>Breitbild</PresentationFormat>
  <Paragraphs>93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6" baseType="lpstr">
      <vt:lpstr>MS Gothic</vt:lpstr>
      <vt:lpstr>Arial</vt:lpstr>
      <vt:lpstr>Arial Narrow</vt:lpstr>
      <vt:lpstr>Calibri</vt:lpstr>
      <vt:lpstr>Symbol</vt:lpstr>
      <vt:lpstr>Times</vt:lpstr>
      <vt:lpstr>Wingdings</vt:lpstr>
      <vt:lpstr>1_Folienmaster</vt:lpstr>
      <vt:lpstr>Informationen zum Kenntnisnachweis</vt:lpstr>
      <vt:lpstr>Wichtige Hinweise zum Kenntnisnachweis</vt:lpstr>
      <vt:lpstr>Kenntnisnachweis digital</vt:lpstr>
      <vt:lpstr>Informationen zum Kenntnisnachweis</vt:lpstr>
      <vt:lpstr>QR-Code für den digitalen Kenntnisnachweis </vt:lpstr>
      <vt:lpstr>QR-Code für den digitalen Feed Back Bogen</vt:lpstr>
      <vt:lpstr>Besprechung Kenntnisnachweis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MW</dc:creator>
  <cp:lastModifiedBy>Marion Wiesheu</cp:lastModifiedBy>
  <cp:revision>50</cp:revision>
  <dcterms:created xsi:type="dcterms:W3CDTF">2018-08-14T07:38:03Z</dcterms:created>
  <dcterms:modified xsi:type="dcterms:W3CDTF">2025-11-06T08:12:30Z</dcterms:modified>
</cp:coreProperties>
</file>